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94DD4A3-7EBC-43B7-93D2-2D8341CBE704}" type="datetimeFigureOut">
              <a:rPr lang="pt-BR" smtClean="0"/>
              <a:t>04/03/2020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94DD4A3-7EBC-43B7-93D2-2D8341CBE704}" type="datetimeFigureOut">
              <a:rPr lang="pt-BR" smtClean="0"/>
              <a:t>04/03/2020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94DD4A3-7EBC-43B7-93D2-2D8341CBE704}" type="datetimeFigureOut">
              <a:rPr lang="pt-BR" smtClean="0"/>
              <a:t>04/03/2020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94DD4A3-7EBC-43B7-93D2-2D8341CBE704}" type="datetimeFigureOut">
              <a:rPr lang="pt-BR" smtClean="0"/>
              <a:t>04/03/2020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394DD4A3-7EBC-43B7-93D2-2D8341CBE704}" type="datetimeFigureOut">
              <a:rPr lang="pt-BR" smtClean="0"/>
              <a:t>04/03/2020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94DD4A3-7EBC-43B7-93D2-2D8341CBE704}" type="datetimeFigureOut">
              <a:rPr lang="pt-BR" smtClean="0"/>
              <a:t>04/03/2020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94DD4A3-7EBC-43B7-93D2-2D8341CBE704}" type="datetimeFigureOut">
              <a:rPr lang="pt-BR" smtClean="0"/>
              <a:t>04/03/2020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394DD4A3-7EBC-43B7-93D2-2D8341CBE704}" type="datetimeFigureOut">
              <a:rPr lang="pt-BR" smtClean="0"/>
              <a:t>04/03/2020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94DD4A3-7EBC-43B7-93D2-2D8341CBE704}" type="datetimeFigureOut">
              <a:rPr lang="pt-BR" smtClean="0"/>
              <a:t>04/03/2020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94DD4A3-7EBC-43B7-93D2-2D8341CBE704}" type="datetimeFigureOut">
              <a:rPr lang="pt-BR" smtClean="0"/>
              <a:t>04/03/2020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394DD4A3-7EBC-43B7-93D2-2D8341CBE704}" type="datetimeFigureOut">
              <a:rPr lang="pt-BR" smtClean="0"/>
              <a:t>04/03/2020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D4BB469-5425-493A-8D79-A1BA695CB8EE}"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DD4A3-7EBC-43B7-93D2-2D8341CBE704}" type="datetimeFigureOut">
              <a:rPr lang="pt-BR" smtClean="0"/>
              <a:t>04/03/2020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BB469-5425-493A-8D79-A1BA695CB8EE}"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t.wikipedia.org/wiki/Tor%C3%A1" TargetMode="External"/><Relationship Id="rId7" Type="http://schemas.openxmlformats.org/officeDocument/2006/relationships/hyperlink" Target="https://pt.wikipedia.org/wiki/Guemar%C3%A1" TargetMode="External"/><Relationship Id="rId2" Type="http://schemas.openxmlformats.org/officeDocument/2006/relationships/hyperlink" Target="https://pt.wikipedia.org/wiki/Cara%C3%ADta" TargetMode="External"/><Relationship Id="rId1" Type="http://schemas.openxmlformats.org/officeDocument/2006/relationships/slideLayout" Target="../slideLayouts/slideLayout2.xml"/><Relationship Id="rId6" Type="http://schemas.openxmlformats.org/officeDocument/2006/relationships/hyperlink" Target="https://pt.wikipedia.org/wiki/Mishn%C3%A1" TargetMode="External"/><Relationship Id="rId5" Type="http://schemas.openxmlformats.org/officeDocument/2006/relationships/hyperlink" Target="https://pt.wikipedia.org/wiki/Midrash" TargetMode="External"/><Relationship Id="rId4" Type="http://schemas.openxmlformats.org/officeDocument/2006/relationships/hyperlink" Target="https://pt.wikipedia.org/wiki/Talmu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14422"/>
            <a:ext cx="8229600" cy="4286280"/>
          </a:xfrm>
        </p:spPr>
        <p:txBody>
          <a:bodyPr>
            <a:noAutofit/>
          </a:bodyPr>
          <a:lstStyle/>
          <a:p>
            <a:r>
              <a:rPr lang="pt-BR" sz="9600" dirty="0" smtClean="0"/>
              <a:t>CORRENTES </a:t>
            </a:r>
            <a:br>
              <a:rPr lang="pt-BR" sz="9600" dirty="0" smtClean="0"/>
            </a:br>
            <a:r>
              <a:rPr lang="pt-BR" sz="9600" dirty="0" smtClean="0"/>
              <a:t>RELIGIOSAS?</a:t>
            </a:r>
            <a:endParaRPr lang="pt-BR"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2852"/>
            <a:ext cx="8229600" cy="868346"/>
          </a:xfrm>
          <a:ln>
            <a:solidFill>
              <a:schemeClr val="accent1"/>
            </a:solidFill>
          </a:ln>
        </p:spPr>
        <p:txBody>
          <a:bodyPr>
            <a:normAutofit/>
          </a:bodyPr>
          <a:lstStyle/>
          <a:p>
            <a:r>
              <a:rPr lang="pt-BR" b="1" dirty="0" smtClean="0"/>
              <a:t>HERODIANOS </a:t>
            </a:r>
            <a:r>
              <a:rPr lang="pt-BR" sz="2000" b="1" dirty="0" err="1" smtClean="0"/>
              <a:t>Mt</a:t>
            </a:r>
            <a:r>
              <a:rPr lang="pt-BR" sz="2000" b="1" dirty="0" smtClean="0"/>
              <a:t> 22.16; Mc 3.6, 12.13</a:t>
            </a:r>
            <a:endParaRPr lang="pt-BR" sz="2000" b="1" dirty="0"/>
          </a:p>
        </p:txBody>
      </p:sp>
      <p:sp>
        <p:nvSpPr>
          <p:cNvPr id="3" name="Espaço Reservado para Conteúdo 2"/>
          <p:cNvSpPr>
            <a:spLocks noGrp="1"/>
          </p:cNvSpPr>
          <p:nvPr>
            <p:ph idx="1"/>
          </p:nvPr>
        </p:nvSpPr>
        <p:spPr>
          <a:xfrm>
            <a:off x="142844" y="1142984"/>
            <a:ext cx="8858312" cy="5572164"/>
          </a:xfrm>
        </p:spPr>
        <p:txBody>
          <a:bodyPr>
            <a:normAutofit lnSpcReduction="10000"/>
          </a:bodyPr>
          <a:lstStyle/>
          <a:p>
            <a:pPr algn="just">
              <a:buNone/>
            </a:pPr>
            <a:r>
              <a:rPr lang="pt-BR" dirty="0" smtClean="0"/>
              <a:t>Constituíam </a:t>
            </a:r>
            <a:r>
              <a:rPr lang="pt-BR" dirty="0"/>
              <a:t>um partido político que favorecia a autoridade dos Herodes, sob o governo de </a:t>
            </a:r>
            <a:r>
              <a:rPr lang="pt-BR" dirty="0" smtClean="0"/>
              <a:t>Roma.</a:t>
            </a:r>
          </a:p>
          <a:p>
            <a:pPr algn="just">
              <a:buNone/>
            </a:pPr>
            <a:r>
              <a:rPr lang="pt-BR" dirty="0" smtClean="0"/>
              <a:t>Seus </a:t>
            </a:r>
            <a:r>
              <a:rPr lang="pt-BR" dirty="0"/>
              <a:t>membros mostraram forte hostilidade para com Jesus Cristo, em diversas ocasiões (</a:t>
            </a:r>
            <a:r>
              <a:rPr lang="pt-BR" dirty="0" err="1"/>
              <a:t>Mt</a:t>
            </a:r>
            <a:r>
              <a:rPr lang="pt-BR" dirty="0"/>
              <a:t> 22.16 – Mc 3.6 – 12.13). Nestas questões eram partidários dos fariseus e dos saduceus. </a:t>
            </a:r>
            <a:endParaRPr lang="pt-BR" dirty="0" smtClean="0"/>
          </a:p>
          <a:p>
            <a:pPr algn="just">
              <a:buNone/>
            </a:pPr>
            <a:r>
              <a:rPr lang="pt-BR" dirty="0" smtClean="0"/>
              <a:t>O </a:t>
            </a:r>
            <a:r>
              <a:rPr lang="pt-BR" dirty="0"/>
              <a:t>seu fim político era a fundação de um </a:t>
            </a:r>
            <a:r>
              <a:rPr lang="pt-BR" dirty="0" smtClean="0"/>
              <a:t>império judaico </a:t>
            </a:r>
            <a:r>
              <a:rPr lang="pt-BR" dirty="0" smtClean="0"/>
              <a:t>independente</a:t>
            </a:r>
            <a:r>
              <a:rPr lang="pt-BR" dirty="0" smtClean="0"/>
              <a:t>, </a:t>
            </a:r>
            <a:r>
              <a:rPr lang="pt-BR" dirty="0"/>
              <a:t>governado por Herodes, servindo-lhes de proteção a soberania de Roma até que fossem bastante fortes para poderem </a:t>
            </a:r>
            <a:r>
              <a:rPr lang="pt-BR" dirty="0" smtClean="0"/>
              <a:t>libertarem-se do jugo.</a:t>
            </a:r>
            <a:endParaRPr lang="pt-BR" dirty="0"/>
          </a:p>
          <a:p>
            <a:pPr algn="just">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1414"/>
            <a:ext cx="8229600" cy="571504"/>
          </a:xfrm>
          <a:ln>
            <a:solidFill>
              <a:schemeClr val="accent1"/>
            </a:solidFill>
          </a:ln>
        </p:spPr>
        <p:txBody>
          <a:bodyPr>
            <a:normAutofit fontScale="90000"/>
          </a:bodyPr>
          <a:lstStyle/>
          <a:p>
            <a:r>
              <a:rPr lang="pt-BR" b="1" dirty="0" smtClean="0">
                <a:solidFill>
                  <a:prstClr val="black"/>
                </a:solidFill>
                <a:ea typeface="+mn-ea"/>
                <a:cs typeface="+mn-cs"/>
              </a:rPr>
              <a:t>NICOLAÍTAS</a:t>
            </a:r>
            <a:endParaRPr lang="pt-BR" b="1" dirty="0"/>
          </a:p>
        </p:txBody>
      </p:sp>
      <p:sp>
        <p:nvSpPr>
          <p:cNvPr id="3" name="Espaço Reservado para Conteúdo 2"/>
          <p:cNvSpPr>
            <a:spLocks noGrp="1"/>
          </p:cNvSpPr>
          <p:nvPr>
            <p:ph idx="1"/>
          </p:nvPr>
        </p:nvSpPr>
        <p:spPr>
          <a:xfrm>
            <a:off x="142844" y="714356"/>
            <a:ext cx="8858312" cy="6000792"/>
          </a:xfrm>
        </p:spPr>
        <p:txBody>
          <a:bodyPr>
            <a:normAutofit fontScale="62500" lnSpcReduction="20000"/>
          </a:bodyPr>
          <a:lstStyle/>
          <a:p>
            <a:pPr algn="just">
              <a:buNone/>
            </a:pPr>
            <a:r>
              <a:rPr lang="pt-BR" dirty="0"/>
              <a:t>E</a:t>
            </a:r>
            <a:r>
              <a:rPr lang="pt-BR" dirty="0" smtClean="0"/>
              <a:t>ram </a:t>
            </a:r>
            <a:r>
              <a:rPr lang="pt-BR" dirty="0"/>
              <a:t>agentes propagadores da imoralidade e da idolatria entre os primeiros cristãos.</a:t>
            </a:r>
          </a:p>
          <a:p>
            <a:pPr algn="just">
              <a:buNone/>
            </a:pPr>
            <a:r>
              <a:rPr lang="pt-BR" dirty="0" smtClean="0"/>
              <a:t>São mencionados em </a:t>
            </a:r>
            <a:r>
              <a:rPr lang="pt-BR" dirty="0" smtClean="0"/>
              <a:t>(</a:t>
            </a:r>
            <a:r>
              <a:rPr lang="pt-BR" dirty="0" err="1" smtClean="0"/>
              <a:t>Ap</a:t>
            </a:r>
            <a:r>
              <a:rPr lang="pt-BR" dirty="0" smtClean="0"/>
              <a:t> 2.6)</a:t>
            </a:r>
            <a:r>
              <a:rPr lang="pt-BR" dirty="0" smtClean="0"/>
              <a:t>: </a:t>
            </a:r>
            <a:r>
              <a:rPr lang="pt-BR" dirty="0"/>
              <a:t>"</a:t>
            </a:r>
            <a:r>
              <a:rPr lang="pt-BR" i="1" dirty="0"/>
              <a:t>Tens, porém, isto: que odeias as obras dos nicolaítas, as quais eu também odeio"</a:t>
            </a:r>
            <a:r>
              <a:rPr lang="pt-BR" dirty="0"/>
              <a:t> </a:t>
            </a:r>
            <a:endParaRPr lang="pt-BR" dirty="0" smtClean="0"/>
          </a:p>
          <a:p>
            <a:pPr algn="just">
              <a:buNone/>
            </a:pPr>
            <a:r>
              <a:rPr lang="pt-BR" dirty="0" smtClean="0"/>
              <a:t>Alguns </a:t>
            </a:r>
            <a:r>
              <a:rPr lang="pt-BR" dirty="0"/>
              <a:t>estudiosos entendem que se tratavam dos discípulos de Nicolau de Antioquia. </a:t>
            </a:r>
            <a:endParaRPr lang="pt-BR" dirty="0" smtClean="0"/>
          </a:p>
          <a:p>
            <a:pPr algn="just">
              <a:buNone/>
            </a:pPr>
            <a:r>
              <a:rPr lang="pt-BR" dirty="0" smtClean="0"/>
              <a:t>Nicolau </a:t>
            </a:r>
            <a:r>
              <a:rPr lang="pt-BR" dirty="0"/>
              <a:t>pregava a libertinagem cristã e ignorava o corpo físico como o templo do Espírito, promovendo, assim, a prática da imoralidade sexual entre os cristãos. </a:t>
            </a:r>
            <a:endParaRPr lang="pt-BR" dirty="0" smtClean="0"/>
          </a:p>
          <a:p>
            <a:pPr algn="just">
              <a:buNone/>
            </a:pPr>
            <a:r>
              <a:rPr lang="pt-BR" dirty="0" smtClean="0"/>
              <a:t>Tal </a:t>
            </a:r>
            <a:r>
              <a:rPr lang="pt-BR" dirty="0"/>
              <a:t>ensino está correlacionado com a mesma imoralidade sexual pregada por </a:t>
            </a:r>
            <a:r>
              <a:rPr lang="pt-BR" dirty="0" err="1"/>
              <a:t>Balaão</a:t>
            </a:r>
            <a:r>
              <a:rPr lang="pt-BR" dirty="0"/>
              <a:t>, que encorajou as mulheres </a:t>
            </a:r>
            <a:r>
              <a:rPr lang="pt-BR" dirty="0" err="1"/>
              <a:t>moabitas</a:t>
            </a:r>
            <a:r>
              <a:rPr lang="pt-BR" dirty="0"/>
              <a:t> a seduzir os homens de Israel, conforme </a:t>
            </a:r>
            <a:r>
              <a:rPr lang="pt-BR" dirty="0" err="1" smtClean="0"/>
              <a:t>Ap</a:t>
            </a:r>
            <a:r>
              <a:rPr lang="pt-BR" dirty="0" smtClean="0"/>
              <a:t> 2.14,15</a:t>
            </a:r>
            <a:r>
              <a:rPr lang="pt-BR" dirty="0"/>
              <a:t>, na </a:t>
            </a:r>
            <a:r>
              <a:rPr lang="pt-BR" dirty="0" smtClean="0"/>
              <a:t>t </a:t>
            </a:r>
            <a:r>
              <a:rPr lang="pt-BR" dirty="0"/>
              <a:t>carta direcionada à igreja de </a:t>
            </a:r>
            <a:r>
              <a:rPr lang="pt-BR" dirty="0" err="1"/>
              <a:t>Pérgamo</a:t>
            </a:r>
            <a:r>
              <a:rPr lang="pt-BR" dirty="0"/>
              <a:t>: </a:t>
            </a:r>
            <a:r>
              <a:rPr lang="pt-BR" i="1" dirty="0"/>
              <a:t>"Mas algumas poucas coisas tenho contra ti, porque tens lá os que seguem a doutrina de </a:t>
            </a:r>
            <a:r>
              <a:rPr lang="pt-BR" i="1" dirty="0" err="1"/>
              <a:t>Balaão</a:t>
            </a:r>
            <a:r>
              <a:rPr lang="pt-BR" i="1" dirty="0"/>
              <a:t>, o qual ensinava </a:t>
            </a:r>
            <a:r>
              <a:rPr lang="pt-BR" i="1" dirty="0" err="1"/>
              <a:t>Balaque</a:t>
            </a:r>
            <a:r>
              <a:rPr lang="pt-BR" i="1" dirty="0"/>
              <a:t> a lançar tropeços diante dos filhos de Israel, para que comessem dos sacrifícios da idolatria, e se prostituíssem. Assim tens também os que seguem a doutrina dos nicolaítas, o que eu odeio". </a:t>
            </a:r>
            <a:endParaRPr lang="pt-BR" i="1" dirty="0" smtClean="0"/>
          </a:p>
          <a:p>
            <a:pPr algn="just">
              <a:buNone/>
            </a:pPr>
            <a:r>
              <a:rPr lang="pt-BR" dirty="0" smtClean="0"/>
              <a:t>Claramente há a </a:t>
            </a:r>
            <a:r>
              <a:rPr lang="pt-BR" dirty="0"/>
              <a:t>associação dos nicolaítas com a devassidão sexual, </a:t>
            </a:r>
            <a:r>
              <a:rPr lang="pt-BR" dirty="0" smtClean="0"/>
              <a:t>eram</a:t>
            </a:r>
            <a:r>
              <a:rPr lang="pt-BR" dirty="0"/>
              <a:t>, muito provavelmente, agentes propagadores da imoralidade e da idolatria entre os primeiros cristãos, práticas expressamente reprovadas pela Bíblia: </a:t>
            </a:r>
            <a:r>
              <a:rPr lang="pt-BR" i="1" dirty="0"/>
              <a:t>"Não sabeis que os injustos não hão de herdar o reino de Deus? Não erreis: nem os devassos, nem os idólatras, nem os adúlteros, nem os efeminados, nem os sodomitas, nem os ladrões, nem os avarentos, nem os bêbados, nem os maldizentes, nem os roubadores herdarão o reino de Deus" </a:t>
            </a:r>
            <a:r>
              <a:rPr lang="pt-BR" dirty="0"/>
              <a:t>(1Co </a:t>
            </a:r>
            <a:r>
              <a:rPr lang="pt-BR" dirty="0" smtClean="0"/>
              <a:t>6.9,10).</a:t>
            </a: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2852"/>
            <a:ext cx="8229600" cy="654032"/>
          </a:xfrm>
          <a:ln>
            <a:solidFill>
              <a:schemeClr val="accent1"/>
            </a:solidFill>
          </a:ln>
        </p:spPr>
        <p:txBody>
          <a:bodyPr>
            <a:normAutofit fontScale="90000"/>
          </a:bodyPr>
          <a:lstStyle/>
          <a:p>
            <a:r>
              <a:rPr lang="pt-BR" dirty="0" smtClean="0"/>
              <a:t>CORRENTES RELIGIOSAS?</a:t>
            </a:r>
            <a:endParaRPr lang="pt-BR" dirty="0"/>
          </a:p>
        </p:txBody>
      </p:sp>
      <p:sp>
        <p:nvSpPr>
          <p:cNvPr id="3" name="Espaço Reservado para Conteúdo 2"/>
          <p:cNvSpPr>
            <a:spLocks noGrp="1"/>
          </p:cNvSpPr>
          <p:nvPr>
            <p:ph idx="1"/>
          </p:nvPr>
        </p:nvSpPr>
        <p:spPr>
          <a:xfrm>
            <a:off x="142844" y="857232"/>
            <a:ext cx="8858312" cy="5857916"/>
          </a:xfrm>
        </p:spPr>
        <p:txBody>
          <a:bodyPr>
            <a:normAutofit fontScale="70000" lnSpcReduction="20000"/>
          </a:bodyPr>
          <a:lstStyle/>
          <a:p>
            <a:pPr algn="just">
              <a:buNone/>
            </a:pPr>
            <a:r>
              <a:rPr lang="pt-BR" b="1" dirty="0" smtClean="0"/>
              <a:t>SADUCEUS</a:t>
            </a:r>
            <a:r>
              <a:rPr lang="pt-BR" dirty="0" smtClean="0"/>
              <a:t> </a:t>
            </a:r>
            <a:r>
              <a:rPr lang="pt-BR" dirty="0"/>
              <a:t>– Centrados no Pentateuco, desprezavam os escritos dos profetas. Negavam a ressurreição e apoiavam-se numa retribuição imediata e material. Atuavam também na </a:t>
            </a:r>
            <a:r>
              <a:rPr lang="pt-BR" dirty="0" smtClean="0"/>
              <a:t>política.</a:t>
            </a:r>
            <a:endParaRPr lang="pt-BR" dirty="0"/>
          </a:p>
          <a:p>
            <a:pPr algn="just">
              <a:buNone/>
            </a:pPr>
            <a:r>
              <a:rPr lang="pt-BR" b="1" dirty="0" smtClean="0"/>
              <a:t>ZELOTAS </a:t>
            </a:r>
            <a:r>
              <a:rPr lang="pt-BR" dirty="0" smtClean="0"/>
              <a:t>– </a:t>
            </a:r>
            <a:r>
              <a:rPr lang="pt-BR" dirty="0"/>
              <a:t>Conhecidos pela ortodoxia e pelo conservadorismo. Apoiavam-se na Lei e consideravam o Templo como instituição divina. Acreditavam que o extermínio dos ímpios tornava iminente a vinda do </a:t>
            </a:r>
            <a:r>
              <a:rPr lang="pt-BR" dirty="0" smtClean="0"/>
              <a:t>Messias.</a:t>
            </a:r>
            <a:endParaRPr lang="pt-BR" dirty="0"/>
          </a:p>
          <a:p>
            <a:pPr algn="just">
              <a:buNone/>
            </a:pPr>
            <a:r>
              <a:rPr lang="pt-BR" b="1" dirty="0" smtClean="0"/>
              <a:t>FARISEUS</a:t>
            </a:r>
            <a:r>
              <a:rPr lang="pt-BR" dirty="0" smtClean="0"/>
              <a:t> </a:t>
            </a:r>
            <a:r>
              <a:rPr lang="pt-BR" dirty="0"/>
              <a:t>– Julgavam alcançar a salvação do povo judeu por meio da vivência da lei escrita e oral, lei essa que deveria ser aprofundada para lhes proporcionar maior piedade. Foram os piores adversários de Jesus no campo da </a:t>
            </a:r>
            <a:r>
              <a:rPr lang="pt-BR" dirty="0" smtClean="0"/>
              <a:t>doutrina.</a:t>
            </a:r>
            <a:endParaRPr lang="pt-BR" dirty="0"/>
          </a:p>
          <a:p>
            <a:pPr algn="just">
              <a:buNone/>
            </a:pPr>
            <a:r>
              <a:rPr lang="pt-BR" b="1" dirty="0" smtClean="0"/>
              <a:t>ESSÊNIOS </a:t>
            </a:r>
            <a:r>
              <a:rPr lang="pt-BR" dirty="0" smtClean="0"/>
              <a:t>– </a:t>
            </a:r>
            <a:r>
              <a:rPr lang="pt-BR" dirty="0"/>
              <a:t>Caracterizavam-se como um grupo que buscava dedicar-se inteiramente a Deus e eram rigorosos às regras de pureza. Para eles a santidade de vida era mais importante dos que os holocaustos. Há indícios de que boa parte vivia em </a:t>
            </a:r>
            <a:r>
              <a:rPr lang="pt-BR" dirty="0" err="1"/>
              <a:t>Qumrã</a:t>
            </a:r>
            <a:r>
              <a:rPr lang="pt-BR" dirty="0"/>
              <a:t>;</a:t>
            </a:r>
          </a:p>
          <a:p>
            <a:pPr algn="just">
              <a:buNone/>
            </a:pPr>
            <a:r>
              <a:rPr lang="pt-BR" b="1" dirty="0" smtClean="0"/>
              <a:t>HERODIANOS </a:t>
            </a:r>
            <a:r>
              <a:rPr lang="pt-BR" dirty="0" smtClean="0"/>
              <a:t>– </a:t>
            </a:r>
            <a:r>
              <a:rPr lang="pt-BR" dirty="0"/>
              <a:t>Eram os partidários da dinastia de Herodes o magno. Estavam atentos a qualquer grupo messiânico que se opusesse ao poder </a:t>
            </a:r>
            <a:r>
              <a:rPr lang="pt-BR" dirty="0" err="1" smtClean="0"/>
              <a:t>Herodiano</a:t>
            </a:r>
            <a:r>
              <a:rPr lang="pt-BR" dirty="0" smtClean="0"/>
              <a:t>.</a:t>
            </a:r>
            <a:endParaRPr lang="pt-BR" dirty="0"/>
          </a:p>
          <a:p>
            <a:pPr algn="just">
              <a:buNone/>
            </a:pPr>
            <a:r>
              <a:rPr lang="pt-BR" b="1" dirty="0" smtClean="0"/>
              <a:t>MOVIMENTOS BATISTAS </a:t>
            </a:r>
            <a:r>
              <a:rPr lang="pt-BR" dirty="0" smtClean="0"/>
              <a:t>– </a:t>
            </a:r>
            <a:r>
              <a:rPr lang="pt-BR" dirty="0"/>
              <a:t>Conhecidos como seguidores de João Batista e, também, de Jesus, visto que seus discípulos também batizavam. Compreendiam que a salvação era para todos.</a:t>
            </a:r>
          </a:p>
          <a:p>
            <a:pPr algn="just">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1414"/>
            <a:ext cx="8229600" cy="868346"/>
          </a:xfrm>
          <a:ln>
            <a:solidFill>
              <a:schemeClr val="accent1"/>
            </a:solidFill>
          </a:ln>
        </p:spPr>
        <p:txBody>
          <a:bodyPr/>
          <a:lstStyle/>
          <a:p>
            <a:r>
              <a:rPr lang="pt-BR" b="1" dirty="0" smtClean="0"/>
              <a:t>FARISEUS </a:t>
            </a:r>
            <a:r>
              <a:rPr lang="pt-BR" sz="2000" b="1" dirty="0" err="1" smtClean="0"/>
              <a:t>Mt</a:t>
            </a:r>
            <a:r>
              <a:rPr lang="pt-BR" sz="2000" b="1" dirty="0" smtClean="0"/>
              <a:t> 5.20;9.11; 23.2, 13-15</a:t>
            </a:r>
            <a:endParaRPr lang="pt-BR" sz="2000" dirty="0"/>
          </a:p>
        </p:txBody>
      </p:sp>
      <p:sp>
        <p:nvSpPr>
          <p:cNvPr id="3" name="Espaço Reservado para Conteúdo 2"/>
          <p:cNvSpPr>
            <a:spLocks noGrp="1"/>
          </p:cNvSpPr>
          <p:nvPr>
            <p:ph idx="1"/>
          </p:nvPr>
        </p:nvSpPr>
        <p:spPr>
          <a:xfrm>
            <a:off x="142844" y="1071546"/>
            <a:ext cx="8858312" cy="5643602"/>
          </a:xfrm>
        </p:spPr>
        <p:txBody>
          <a:bodyPr>
            <a:normAutofit fontScale="77500" lnSpcReduction="20000"/>
          </a:bodyPr>
          <a:lstStyle/>
          <a:p>
            <a:pPr algn="just">
              <a:buNone/>
            </a:pPr>
            <a:r>
              <a:rPr lang="pt-BR" dirty="0" smtClean="0"/>
              <a:t>Foram </a:t>
            </a:r>
            <a:r>
              <a:rPr lang="pt-BR" dirty="0"/>
              <a:t>os criadores da instituição da sinagoga. </a:t>
            </a:r>
            <a:r>
              <a:rPr lang="pt-BR" dirty="0" smtClean="0"/>
              <a:t>A </a:t>
            </a:r>
            <a:r>
              <a:rPr lang="pt-BR" dirty="0"/>
              <a:t>palavra Fariseu tem o significado de "separados", " a verdadeira comunidade de Israel", "santos</a:t>
            </a:r>
            <a:r>
              <a:rPr lang="pt-BR" dirty="0" smtClean="0"/>
              <a:t>".</a:t>
            </a:r>
          </a:p>
          <a:p>
            <a:pPr algn="just">
              <a:buNone/>
            </a:pPr>
            <a:r>
              <a:rPr lang="pt-BR" dirty="0" smtClean="0"/>
              <a:t>Sua </a:t>
            </a:r>
            <a:r>
              <a:rPr lang="pt-BR" dirty="0"/>
              <a:t>separação não envolvia um ascetismo, </a:t>
            </a:r>
            <a:r>
              <a:rPr lang="pt-BR" dirty="0" smtClean="0"/>
              <a:t>julgavam </a:t>
            </a:r>
            <a:r>
              <a:rPr lang="pt-BR" dirty="0"/>
              <a:t>ser importante o ensino à população das escrituras e das tradições dos pais</a:t>
            </a:r>
            <a:r>
              <a:rPr lang="pt-BR" dirty="0" smtClean="0"/>
              <a:t>.</a:t>
            </a:r>
          </a:p>
          <a:p>
            <a:pPr algn="just">
              <a:buNone/>
            </a:pPr>
            <a:r>
              <a:rPr lang="pt-BR" dirty="0"/>
              <a:t>Duas escolas de interpretação </a:t>
            </a:r>
            <a:r>
              <a:rPr lang="pt-BR" dirty="0" smtClean="0"/>
              <a:t>religiosa: </a:t>
            </a:r>
            <a:r>
              <a:rPr lang="pt-BR" dirty="0"/>
              <a:t>a escola de </a:t>
            </a:r>
            <a:r>
              <a:rPr lang="pt-BR" dirty="0" err="1"/>
              <a:t>Hillel</a:t>
            </a:r>
            <a:r>
              <a:rPr lang="pt-BR" dirty="0"/>
              <a:t> e a escola de </a:t>
            </a:r>
            <a:r>
              <a:rPr lang="pt-BR" dirty="0" err="1"/>
              <a:t>Shammai</a:t>
            </a:r>
            <a:r>
              <a:rPr lang="pt-BR" dirty="0"/>
              <a:t>. A escola de </a:t>
            </a:r>
            <a:r>
              <a:rPr lang="pt-BR" dirty="0" err="1"/>
              <a:t>Hillel</a:t>
            </a:r>
            <a:r>
              <a:rPr lang="pt-BR" dirty="0"/>
              <a:t> era considerada mais "liberal" na sua interpretação da Lei, enquanto a de </a:t>
            </a:r>
            <a:r>
              <a:rPr lang="pt-BR" dirty="0" err="1"/>
              <a:t>Shamai</a:t>
            </a:r>
            <a:r>
              <a:rPr lang="pt-BR" dirty="0"/>
              <a:t> era mais "estrita</a:t>
            </a:r>
            <a:r>
              <a:rPr lang="pt-BR" dirty="0" smtClean="0"/>
              <a:t>".</a:t>
            </a:r>
          </a:p>
          <a:p>
            <a:pPr algn="just">
              <a:buNone/>
            </a:pPr>
            <a:r>
              <a:rPr lang="pt-BR" dirty="0"/>
              <a:t>E</a:t>
            </a:r>
            <a:r>
              <a:rPr lang="pt-BR" dirty="0" smtClean="0"/>
              <a:t>ram de </a:t>
            </a:r>
            <a:r>
              <a:rPr lang="pt-BR" dirty="0"/>
              <a:t>grande influência em Israel devido ao ensino religioso e político. Aceitavam a </a:t>
            </a:r>
            <a:r>
              <a:rPr lang="pt-BR" dirty="0" err="1"/>
              <a:t>Torá</a:t>
            </a:r>
            <a:r>
              <a:rPr lang="pt-BR" dirty="0"/>
              <a:t> escrita e as tradições da </a:t>
            </a:r>
            <a:r>
              <a:rPr lang="pt-BR" dirty="0" err="1"/>
              <a:t>Torá</a:t>
            </a:r>
            <a:r>
              <a:rPr lang="pt-BR" dirty="0"/>
              <a:t> oral, na unicidade do Criador, na ressurreição dos mortos, em anjos e demônios, no julgamento futuro e na vinda do rei Messias. Eram os principais mestres nas sinagogas, o que os favoreceu como elemento de influência dentro do judaísmo após a destruição do Templo. </a:t>
            </a:r>
          </a:p>
          <a:p>
            <a:pPr algn="just">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1414"/>
            <a:ext cx="8229600" cy="868346"/>
          </a:xfrm>
          <a:ln>
            <a:solidFill>
              <a:schemeClr val="accent1"/>
            </a:solidFill>
          </a:ln>
        </p:spPr>
        <p:txBody>
          <a:bodyPr/>
          <a:lstStyle/>
          <a:p>
            <a:r>
              <a:rPr lang="pt-BR" b="1" dirty="0" smtClean="0"/>
              <a:t>SADUCEUS </a:t>
            </a:r>
            <a:r>
              <a:rPr lang="pt-BR" sz="2000" b="1" dirty="0" err="1" smtClean="0"/>
              <a:t>Mt</a:t>
            </a:r>
            <a:r>
              <a:rPr lang="pt-BR" sz="2000" b="1" dirty="0" smtClean="0"/>
              <a:t> 16.1; 22.23,34; </a:t>
            </a:r>
            <a:r>
              <a:rPr lang="pt-BR" sz="2000" b="1" dirty="0" err="1" smtClean="0"/>
              <a:t>At</a:t>
            </a:r>
            <a:r>
              <a:rPr lang="pt-BR" sz="2000" b="1" dirty="0" smtClean="0"/>
              <a:t> 4.1; 5.17; 23.6-8</a:t>
            </a:r>
            <a:endParaRPr lang="pt-BR" sz="2000" b="1" dirty="0"/>
          </a:p>
        </p:txBody>
      </p:sp>
      <p:sp>
        <p:nvSpPr>
          <p:cNvPr id="3" name="Espaço Reservado para Conteúdo 2"/>
          <p:cNvSpPr>
            <a:spLocks noGrp="1"/>
          </p:cNvSpPr>
          <p:nvPr>
            <p:ph idx="1"/>
          </p:nvPr>
        </p:nvSpPr>
        <p:spPr>
          <a:xfrm>
            <a:off x="142844" y="1071546"/>
            <a:ext cx="8858312" cy="5643602"/>
          </a:xfrm>
        </p:spPr>
        <p:txBody>
          <a:bodyPr>
            <a:normAutofit fontScale="85000" lnSpcReduction="10000"/>
          </a:bodyPr>
          <a:lstStyle/>
          <a:p>
            <a:pPr algn="just">
              <a:buNone/>
            </a:pPr>
            <a:r>
              <a:rPr lang="pt-BR" dirty="0" smtClean="0"/>
              <a:t>Identificados </a:t>
            </a:r>
            <a:r>
              <a:rPr lang="pt-BR" dirty="0"/>
              <a:t>por Flávio </a:t>
            </a:r>
            <a:r>
              <a:rPr lang="pt-BR" dirty="0" err="1"/>
              <a:t>Josefo</a:t>
            </a:r>
            <a:r>
              <a:rPr lang="pt-BR" dirty="0"/>
              <a:t> com o alto escalão social e econômico da sociedade na </a:t>
            </a:r>
            <a:r>
              <a:rPr lang="pt-BR" dirty="0" smtClean="0"/>
              <a:t>Judéia. </a:t>
            </a:r>
            <a:endParaRPr lang="pt-BR" dirty="0"/>
          </a:p>
          <a:p>
            <a:pPr algn="just">
              <a:buNone/>
            </a:pPr>
            <a:r>
              <a:rPr lang="pt-BR" dirty="0" smtClean="0"/>
              <a:t>Cumpria </a:t>
            </a:r>
            <a:r>
              <a:rPr lang="pt-BR" dirty="0"/>
              <a:t>variadas funções políticas, sociais e religiosas, dentre as quais </a:t>
            </a:r>
            <a:r>
              <a:rPr lang="pt-BR" dirty="0" smtClean="0"/>
              <a:t>a manutenção </a:t>
            </a:r>
            <a:r>
              <a:rPr lang="pt-BR" dirty="0"/>
              <a:t>do Templo. </a:t>
            </a:r>
          </a:p>
          <a:p>
            <a:pPr algn="just">
              <a:buNone/>
            </a:pPr>
            <a:r>
              <a:rPr lang="pt-BR" dirty="0" smtClean="0"/>
              <a:t>Acredita-se </a:t>
            </a:r>
            <a:r>
              <a:rPr lang="pt-BR" dirty="0"/>
              <a:t>que a extinção do grupo ocorreu algum tempo depois da destruição do Templo de Herodes, em Jerusalém, no ano de 70 d.C., sendo que os </a:t>
            </a:r>
            <a:r>
              <a:rPr lang="pt-BR" u="sng" dirty="0">
                <a:solidFill>
                  <a:srgbClr val="7030A0"/>
                </a:solidFill>
              </a:rPr>
              <a:t>caraítas</a:t>
            </a:r>
            <a:r>
              <a:rPr lang="pt-BR" dirty="0"/>
              <a:t> possivelmente tiveram algumas raízes nas visões dos saduceus</a:t>
            </a:r>
            <a:r>
              <a:rPr lang="pt-BR" dirty="0" smtClean="0"/>
              <a:t>.</a:t>
            </a:r>
          </a:p>
          <a:p>
            <a:pPr algn="just">
              <a:buNone/>
            </a:pPr>
            <a:r>
              <a:rPr lang="pt-BR" dirty="0" smtClean="0"/>
              <a:t>Não aceitavam </a:t>
            </a:r>
            <a:r>
              <a:rPr lang="pt-BR" dirty="0"/>
              <a:t>a tradição oral. </a:t>
            </a:r>
            <a:endParaRPr lang="pt-BR" dirty="0" smtClean="0"/>
          </a:p>
          <a:p>
            <a:pPr algn="just">
              <a:buNone/>
            </a:pPr>
            <a:r>
              <a:rPr lang="pt-BR" dirty="0"/>
              <a:t>Suas doutrinas são quase </a:t>
            </a:r>
            <a:r>
              <a:rPr lang="pt-BR" dirty="0" smtClean="0"/>
              <a:t>desconhecidas. </a:t>
            </a:r>
            <a:r>
              <a:rPr lang="pt-BR" dirty="0"/>
              <a:t>A Bíblia afirma que eles não criam na ressurreição, tendo até tentado enlaçar Jesus com uma pergunta ardilosa sobre esse conceito. </a:t>
            </a:r>
            <a:endParaRPr lang="pt-BR" dirty="0" smtClean="0"/>
          </a:p>
          <a:p>
            <a:pPr algn="just">
              <a:buNone/>
            </a:pPr>
            <a:r>
              <a:rPr lang="pt-BR" dirty="0"/>
              <a:t>Com a queda de Jerusalém, </a:t>
            </a:r>
            <a:r>
              <a:rPr lang="pt-BR" dirty="0" smtClean="0"/>
              <a:t>os </a:t>
            </a:r>
            <a:r>
              <a:rPr lang="pt-BR" dirty="0"/>
              <a:t>saduceus </a:t>
            </a:r>
            <a:r>
              <a:rPr lang="pt-BR" dirty="0" smtClean="0"/>
              <a:t>extinguiram-se.</a:t>
            </a:r>
          </a:p>
          <a:p>
            <a:pPr algn="just">
              <a:buNone/>
            </a:pPr>
            <a:endParaRPr lang="pt-BR" dirty="0" smtClean="0"/>
          </a:p>
          <a:p>
            <a:pPr algn="just">
              <a:buNone/>
            </a:pPr>
            <a:endParaRPr lang="pt-BR" dirty="0"/>
          </a:p>
          <a:p>
            <a:pPr algn="just">
              <a:buNone/>
            </a:pPr>
            <a:endParaRPr lang="pt-BR" dirty="0"/>
          </a:p>
          <a:p>
            <a:pPr algn="just">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2852"/>
            <a:ext cx="8229600" cy="571504"/>
          </a:xfrm>
          <a:ln>
            <a:solidFill>
              <a:schemeClr val="accent1"/>
            </a:solidFill>
          </a:ln>
        </p:spPr>
        <p:txBody>
          <a:bodyPr>
            <a:normAutofit fontScale="90000"/>
          </a:bodyPr>
          <a:lstStyle/>
          <a:p>
            <a:r>
              <a:rPr lang="pt-BR" dirty="0" smtClean="0"/>
              <a:t>CARAÍTAS</a:t>
            </a:r>
            <a:endParaRPr lang="pt-BR" dirty="0"/>
          </a:p>
        </p:txBody>
      </p:sp>
      <p:sp>
        <p:nvSpPr>
          <p:cNvPr id="3" name="Espaço Reservado para Conteúdo 2"/>
          <p:cNvSpPr>
            <a:spLocks noGrp="1"/>
          </p:cNvSpPr>
          <p:nvPr>
            <p:ph idx="1"/>
          </p:nvPr>
        </p:nvSpPr>
        <p:spPr>
          <a:xfrm>
            <a:off x="142844" y="785794"/>
            <a:ext cx="8858312" cy="5929354"/>
          </a:xfrm>
        </p:spPr>
        <p:txBody>
          <a:bodyPr>
            <a:normAutofit fontScale="92500"/>
          </a:bodyPr>
          <a:lstStyle/>
          <a:p>
            <a:pPr algn="just">
              <a:buNone/>
            </a:pPr>
            <a:r>
              <a:rPr lang="pt-BR" sz="2300" b="1" dirty="0" err="1"/>
              <a:t>Anan</a:t>
            </a:r>
            <a:r>
              <a:rPr lang="pt-BR" sz="2300" b="1" dirty="0"/>
              <a:t> </a:t>
            </a:r>
            <a:r>
              <a:rPr lang="pt-BR" sz="2300" b="1" dirty="0" err="1"/>
              <a:t>ben</a:t>
            </a:r>
            <a:r>
              <a:rPr lang="pt-BR" sz="2300" b="1" dirty="0"/>
              <a:t> David</a:t>
            </a:r>
            <a:r>
              <a:rPr lang="pt-BR" sz="2300" dirty="0"/>
              <a:t> é considerado o fundador do movimento </a:t>
            </a:r>
            <a:r>
              <a:rPr lang="pt-BR" sz="2300" dirty="0" err="1">
                <a:hlinkClick r:id="rId2" tooltip="Caraíta"/>
              </a:rPr>
              <a:t>Caraíta</a:t>
            </a:r>
            <a:r>
              <a:rPr lang="pt-BR" sz="2300" dirty="0"/>
              <a:t>, ramificação </a:t>
            </a:r>
            <a:r>
              <a:rPr lang="pt-BR" sz="2300" dirty="0" smtClean="0"/>
              <a:t>judaica</a:t>
            </a:r>
            <a:r>
              <a:rPr lang="pt-BR" sz="2300" dirty="0"/>
              <a:t> que aceita somente a </a:t>
            </a:r>
            <a:r>
              <a:rPr lang="pt-BR" sz="2300" dirty="0" err="1">
                <a:hlinkClick r:id="rId3" tooltip="Torá"/>
              </a:rPr>
              <a:t>Torá</a:t>
            </a:r>
            <a:r>
              <a:rPr lang="pt-BR" sz="2300" dirty="0">
                <a:hlinkClick r:id="rId3" tooltip="Torá"/>
              </a:rPr>
              <a:t> escrita</a:t>
            </a:r>
            <a:r>
              <a:rPr lang="pt-BR" sz="2300" dirty="0"/>
              <a:t>, opondo-se ao judaísmo rabínico que </a:t>
            </a:r>
            <a:r>
              <a:rPr lang="pt-BR" sz="2300" dirty="0" smtClean="0"/>
              <a:t>aceita </a:t>
            </a:r>
            <a:r>
              <a:rPr lang="pt-BR" sz="2300" dirty="0"/>
              <a:t>uma </a:t>
            </a:r>
            <a:r>
              <a:rPr lang="pt-BR" sz="2300" dirty="0" err="1"/>
              <a:t>Torá</a:t>
            </a:r>
            <a:r>
              <a:rPr lang="pt-BR" sz="2300" dirty="0"/>
              <a:t> oral compilada no </a:t>
            </a:r>
            <a:r>
              <a:rPr lang="pt-BR" sz="2300" dirty="0" err="1">
                <a:hlinkClick r:id="rId4" tooltip="Talmud"/>
              </a:rPr>
              <a:t>Talmud</a:t>
            </a:r>
            <a:r>
              <a:rPr lang="pt-BR" sz="2300" dirty="0"/>
              <a:t> e no </a:t>
            </a:r>
            <a:r>
              <a:rPr lang="pt-BR" sz="2300" dirty="0">
                <a:hlinkClick r:id="rId5" tooltip="Midrash"/>
              </a:rPr>
              <a:t>Midrash</a:t>
            </a:r>
            <a:r>
              <a:rPr lang="pt-BR" sz="2300" dirty="0"/>
              <a:t>. Foi ele, que referindo-se a Jesus de Nazaré disse; "Rabi </a:t>
            </a:r>
            <a:r>
              <a:rPr lang="pt-BR" sz="2300" dirty="0" err="1"/>
              <a:t>Yeshua</a:t>
            </a:r>
            <a:r>
              <a:rPr lang="pt-BR" sz="2300" dirty="0"/>
              <a:t> </a:t>
            </a:r>
            <a:r>
              <a:rPr lang="pt-BR" sz="2300" dirty="0" err="1"/>
              <a:t>haNotzri</a:t>
            </a:r>
            <a:r>
              <a:rPr lang="pt-BR" sz="2300" dirty="0"/>
              <a:t> (Jesus Nazareno), foi um homem santo, porém, não concorreu ao título de Deus, antes procurou reformar a crença judaica dos fariseus que há muito se corrompera</a:t>
            </a:r>
            <a:r>
              <a:rPr lang="pt-BR" sz="2300" dirty="0" smtClean="0"/>
              <a:t>!"</a:t>
            </a:r>
            <a:r>
              <a:rPr lang="pt-BR" sz="2300" dirty="0"/>
              <a:t> </a:t>
            </a:r>
            <a:endParaRPr lang="pt-BR" sz="2300" dirty="0" smtClean="0"/>
          </a:p>
          <a:p>
            <a:pPr algn="just">
              <a:buNone/>
            </a:pPr>
            <a:r>
              <a:rPr lang="pt-BR" sz="2300" b="1" u="sng" dirty="0" smtClean="0"/>
              <a:t>TALMUDE</a:t>
            </a:r>
            <a:r>
              <a:rPr lang="pt-BR" sz="2300" dirty="0" smtClean="0"/>
              <a:t> &gt; (</a:t>
            </a:r>
            <a:r>
              <a:rPr lang="pt-BR" sz="2300" i="1" dirty="0" err="1" smtClean="0"/>
              <a:t>Talmud</a:t>
            </a:r>
            <a:r>
              <a:rPr lang="pt-BR" sz="2300" i="1" dirty="0" smtClean="0"/>
              <a:t> </a:t>
            </a:r>
            <a:r>
              <a:rPr lang="pt-BR" sz="2300" i="1" dirty="0"/>
              <a:t>significa estudo</a:t>
            </a:r>
            <a:r>
              <a:rPr lang="pt-BR" sz="2300" dirty="0"/>
              <a:t>) é uma coletânea de livros sagrados dos </a:t>
            </a:r>
            <a:r>
              <a:rPr lang="pt-BR" sz="2300" dirty="0" smtClean="0"/>
              <a:t>judeus</a:t>
            </a:r>
            <a:r>
              <a:rPr lang="pt-BR" sz="2300" dirty="0"/>
              <a:t> um registro das discussões </a:t>
            </a:r>
            <a:r>
              <a:rPr lang="pt-BR" sz="2300" dirty="0" smtClean="0"/>
              <a:t>rabínicas</a:t>
            </a:r>
            <a:r>
              <a:rPr lang="pt-BR" sz="2300" dirty="0"/>
              <a:t> que pertencem à </a:t>
            </a:r>
            <a:r>
              <a:rPr lang="pt-BR" sz="2300" dirty="0" smtClean="0"/>
              <a:t>lei, ética, costumes </a:t>
            </a:r>
            <a:r>
              <a:rPr lang="pt-BR" sz="2300" dirty="0"/>
              <a:t>e história do </a:t>
            </a:r>
            <a:r>
              <a:rPr lang="pt-BR" sz="2300" dirty="0" smtClean="0"/>
              <a:t>judaísmo. É </a:t>
            </a:r>
            <a:r>
              <a:rPr lang="pt-BR" sz="2300" dirty="0"/>
              <a:t>um texto central para </a:t>
            </a:r>
            <a:r>
              <a:rPr lang="pt-BR" sz="2300" dirty="0" smtClean="0"/>
              <a:t>o judaísmo rabínico.</a:t>
            </a:r>
            <a:endParaRPr lang="pt-BR" sz="2300" dirty="0"/>
          </a:p>
          <a:p>
            <a:pPr algn="just">
              <a:buNone/>
            </a:pPr>
            <a:r>
              <a:rPr lang="pt-BR" sz="2300" dirty="0" smtClean="0"/>
              <a:t>Tem </a:t>
            </a:r>
            <a:r>
              <a:rPr lang="pt-BR" sz="2300" dirty="0"/>
              <a:t>dois componentes: a </a:t>
            </a:r>
            <a:r>
              <a:rPr lang="pt-BR" sz="2300" dirty="0" err="1">
                <a:hlinkClick r:id="rId6" tooltip="Mishná"/>
              </a:rPr>
              <a:t>Mishná</a:t>
            </a:r>
            <a:r>
              <a:rPr lang="pt-BR" sz="2300" dirty="0"/>
              <a:t>, o primeiro compêndio escrito da Lei Oral judaica; e o </a:t>
            </a:r>
            <a:r>
              <a:rPr lang="pt-BR" sz="2300" dirty="0" err="1">
                <a:hlinkClick r:id="rId7" tooltip="Guemará"/>
              </a:rPr>
              <a:t>Guemará</a:t>
            </a:r>
            <a:r>
              <a:rPr lang="pt-BR" sz="2300" dirty="0"/>
              <a:t>, uma discussão da </a:t>
            </a:r>
            <a:r>
              <a:rPr lang="pt-BR" sz="2300" dirty="0" err="1"/>
              <a:t>Mishná</a:t>
            </a:r>
            <a:r>
              <a:rPr lang="pt-BR" sz="2300" dirty="0"/>
              <a:t> e dos </a:t>
            </a:r>
            <a:r>
              <a:rPr lang="pt-BR" sz="2300" dirty="0" smtClean="0"/>
              <a:t>escritos </a:t>
            </a:r>
            <a:r>
              <a:rPr lang="pt-BR" sz="2300" dirty="0" err="1" smtClean="0"/>
              <a:t>tanaíticos</a:t>
            </a:r>
            <a:r>
              <a:rPr lang="pt-BR" sz="2300" dirty="0"/>
              <a:t> que frequentemente abordam outros tópicos</a:t>
            </a:r>
            <a:r>
              <a:rPr lang="pt-BR" sz="2300" dirty="0" smtClean="0"/>
              <a:t>.</a:t>
            </a:r>
            <a:endParaRPr lang="pt-BR" sz="2300" dirty="0"/>
          </a:p>
          <a:p>
            <a:pPr algn="just">
              <a:buNone/>
            </a:pPr>
            <a:r>
              <a:rPr lang="pt-BR" sz="2300" dirty="0"/>
              <a:t>O </a:t>
            </a:r>
            <a:r>
              <a:rPr lang="pt-BR" sz="2300" dirty="0" err="1"/>
              <a:t>Mishná</a:t>
            </a:r>
            <a:r>
              <a:rPr lang="pt-BR" sz="2300" dirty="0"/>
              <a:t> foi redigido pelos mestres </a:t>
            </a:r>
            <a:r>
              <a:rPr lang="pt-BR" sz="2300" dirty="0" smtClean="0"/>
              <a:t>tanaítas, </a:t>
            </a:r>
            <a:r>
              <a:rPr lang="pt-BR" sz="2300" dirty="0"/>
              <a:t>termo que deriva da palavra hebraica que significa "ensinar" ou "transmitir uma tradição". </a:t>
            </a:r>
            <a:endParaRPr lang="pt-BR" sz="2300" dirty="0" smtClean="0"/>
          </a:p>
          <a:p>
            <a:pPr algn="just">
              <a:buNone/>
            </a:pPr>
            <a:r>
              <a:rPr lang="pt-BR" sz="2300" b="1" u="sng" dirty="0" smtClean="0"/>
              <a:t>MIDRASH</a:t>
            </a:r>
            <a:r>
              <a:rPr lang="pt-BR" sz="2300" b="1" dirty="0" smtClean="0"/>
              <a:t> </a:t>
            </a:r>
            <a:r>
              <a:rPr lang="pt-BR" sz="2300" dirty="0"/>
              <a:t> </a:t>
            </a:r>
            <a:r>
              <a:rPr lang="pt-BR" sz="2300" dirty="0" smtClean="0"/>
              <a:t>&gt; </a:t>
            </a:r>
            <a:r>
              <a:rPr lang="pt-BR" sz="2300" dirty="0"/>
              <a:t>termo encontrado nas Escrituras, precisamente em </a:t>
            </a:r>
            <a:r>
              <a:rPr lang="pt-BR" sz="2300" dirty="0" smtClean="0"/>
              <a:t>2 Cr 13.22.</a:t>
            </a:r>
            <a:endParaRPr lang="pt-BR"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42852"/>
            <a:ext cx="8229600" cy="714380"/>
          </a:xfrm>
          <a:ln>
            <a:solidFill>
              <a:schemeClr val="accent1"/>
            </a:solidFill>
          </a:ln>
        </p:spPr>
        <p:txBody>
          <a:bodyPr>
            <a:normAutofit fontScale="90000"/>
          </a:bodyPr>
          <a:lstStyle/>
          <a:p>
            <a:r>
              <a:rPr lang="pt-BR" b="1" dirty="0" smtClean="0"/>
              <a:t>ESSÊNIOS</a:t>
            </a:r>
            <a:endParaRPr lang="pt-BR" dirty="0"/>
          </a:p>
        </p:txBody>
      </p:sp>
      <p:sp>
        <p:nvSpPr>
          <p:cNvPr id="3" name="Espaço Reservado para Conteúdo 2"/>
          <p:cNvSpPr>
            <a:spLocks noGrp="1"/>
          </p:cNvSpPr>
          <p:nvPr>
            <p:ph idx="1"/>
          </p:nvPr>
        </p:nvSpPr>
        <p:spPr>
          <a:xfrm>
            <a:off x="71406" y="1000108"/>
            <a:ext cx="9001156" cy="5715040"/>
          </a:xfrm>
        </p:spPr>
        <p:txBody>
          <a:bodyPr>
            <a:normAutofit fontScale="92500" lnSpcReduction="20000"/>
          </a:bodyPr>
          <a:lstStyle/>
          <a:p>
            <a:pPr algn="just">
              <a:buNone/>
            </a:pPr>
            <a:r>
              <a:rPr lang="pt-BR" dirty="0" smtClean="0"/>
              <a:t>Grupo </a:t>
            </a:r>
            <a:r>
              <a:rPr lang="pt-BR" dirty="0"/>
              <a:t>asceta, apocalíptico messiânico do movimento judaico </a:t>
            </a:r>
            <a:r>
              <a:rPr lang="pt-BR" dirty="0" smtClean="0"/>
              <a:t>antigo, foi </a:t>
            </a:r>
            <a:r>
              <a:rPr lang="pt-BR" dirty="0"/>
              <a:t>fundado em meados do 2º </a:t>
            </a:r>
            <a:r>
              <a:rPr lang="pt-BR" dirty="0" smtClean="0"/>
              <a:t>séc. a.C., foram </a:t>
            </a:r>
            <a:r>
              <a:rPr lang="pt-BR" dirty="0"/>
              <a:t>dizimados no ano </a:t>
            </a:r>
            <a:r>
              <a:rPr lang="pt-BR" dirty="0" smtClean="0"/>
              <a:t>68 dC., </a:t>
            </a:r>
            <a:r>
              <a:rPr lang="pt-BR" dirty="0"/>
              <a:t>com a destruição de seus assentamentos em </a:t>
            </a:r>
            <a:r>
              <a:rPr lang="pt-BR" dirty="0" err="1" smtClean="0"/>
              <a:t>Qumran</a:t>
            </a:r>
            <a:r>
              <a:rPr lang="pt-BR" dirty="0" smtClean="0"/>
              <a:t>. </a:t>
            </a:r>
          </a:p>
          <a:p>
            <a:pPr algn="just">
              <a:buNone/>
            </a:pPr>
            <a:r>
              <a:rPr lang="pt-BR" dirty="0"/>
              <a:t> </a:t>
            </a:r>
            <a:r>
              <a:rPr lang="pt-BR" dirty="0" smtClean="0"/>
              <a:t>O </a:t>
            </a:r>
            <a:r>
              <a:rPr lang="pt-BR" dirty="0" err="1"/>
              <a:t>Essenismo</a:t>
            </a:r>
            <a:r>
              <a:rPr lang="pt-BR" dirty="0"/>
              <a:t> é transcrito pela primeira vez por </a:t>
            </a:r>
            <a:r>
              <a:rPr lang="pt-BR" dirty="0" err="1"/>
              <a:t>Filon</a:t>
            </a:r>
            <a:r>
              <a:rPr lang="pt-BR" dirty="0"/>
              <a:t> e Flávio </a:t>
            </a:r>
            <a:r>
              <a:rPr lang="pt-BR" dirty="0" err="1"/>
              <a:t>Josefo</a:t>
            </a:r>
            <a:r>
              <a:rPr lang="pt-BR" dirty="0"/>
              <a:t>, onde citavam uma ordem que havia se afastado do judaísmo tradicional por motivos desconhecidos, pois seus costumes se diferenciam em determinados pontos. Iniciaram seus estudos nos séculos que vão desde o ano 150 a.C a 70 d.C</a:t>
            </a:r>
            <a:r>
              <a:rPr lang="pt-BR" dirty="0" smtClean="0"/>
              <a:t>.</a:t>
            </a:r>
            <a:endParaRPr lang="pt-BR" dirty="0"/>
          </a:p>
          <a:p>
            <a:pPr algn="just">
              <a:buNone/>
            </a:pPr>
            <a:r>
              <a:rPr lang="pt-BR" dirty="0" smtClean="0"/>
              <a:t>Dos </a:t>
            </a:r>
            <a:r>
              <a:rPr lang="pt-BR" dirty="0"/>
              <a:t>hábitos comuns do grupo, pode-se dizer que alimentavam-se basicamente de frutas e legumes e que banhavam-se em águas como forma de ritual para a purificação espiritual.</a:t>
            </a:r>
          </a:p>
          <a:p>
            <a:pPr algn="just">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2844" y="142852"/>
            <a:ext cx="8858312" cy="6572296"/>
          </a:xfrm>
        </p:spPr>
        <p:txBody>
          <a:bodyPr>
            <a:normAutofit lnSpcReduction="10000"/>
          </a:bodyPr>
          <a:lstStyle/>
          <a:p>
            <a:pPr algn="ctr">
              <a:buNone/>
            </a:pPr>
            <a:r>
              <a:rPr lang="pt-BR" sz="2400" b="1" u="sng" dirty="0" smtClean="0"/>
              <a:t>DOUTRINA</a:t>
            </a:r>
          </a:p>
          <a:p>
            <a:pPr algn="just">
              <a:buNone/>
            </a:pPr>
            <a:r>
              <a:rPr lang="pt-BR" sz="2400" dirty="0" smtClean="0"/>
              <a:t>Acreditavam </a:t>
            </a:r>
            <a:r>
              <a:rPr lang="pt-BR" sz="2400" dirty="0"/>
              <a:t>em curas pela mão, milagres físicos e bênção com as mãos.</a:t>
            </a:r>
          </a:p>
          <a:p>
            <a:pPr algn="just">
              <a:buNone/>
            </a:pPr>
            <a:r>
              <a:rPr lang="pt-BR" sz="2400" dirty="0"/>
              <a:t>Realizavam curas com ervas medicinais e aplicação de argila;</a:t>
            </a:r>
          </a:p>
          <a:p>
            <a:pPr algn="just">
              <a:buNone/>
            </a:pPr>
            <a:r>
              <a:rPr lang="pt-BR" sz="2400" dirty="0"/>
              <a:t>Aboliam a propriedade privada;</a:t>
            </a:r>
          </a:p>
          <a:p>
            <a:pPr algn="just">
              <a:buNone/>
            </a:pPr>
            <a:r>
              <a:rPr lang="pt-BR" sz="2400" dirty="0"/>
              <a:t>Eram todos vegetarianos;</a:t>
            </a:r>
          </a:p>
          <a:p>
            <a:pPr algn="just">
              <a:buNone/>
            </a:pPr>
            <a:r>
              <a:rPr lang="pt-BR" sz="2400" dirty="0"/>
              <a:t>Alguns mestres não se casavam, todavia o celibato não era obrigatório;</a:t>
            </a:r>
          </a:p>
          <a:p>
            <a:pPr algn="just">
              <a:buNone/>
            </a:pPr>
            <a:r>
              <a:rPr lang="pt-BR" sz="2400" dirty="0"/>
              <a:t>Tomavam banho antes das refeições;</a:t>
            </a:r>
          </a:p>
          <a:p>
            <a:pPr algn="just">
              <a:buNone/>
            </a:pPr>
            <a:r>
              <a:rPr lang="pt-BR" sz="2400" dirty="0"/>
              <a:t>A comida era sujeita a rígidas regras de purificação;</a:t>
            </a:r>
          </a:p>
          <a:p>
            <a:pPr algn="just">
              <a:buNone/>
            </a:pPr>
            <a:r>
              <a:rPr lang="pt-BR" sz="2400" dirty="0"/>
              <a:t>Eram chamados de </a:t>
            </a:r>
            <a:r>
              <a:rPr lang="pt-BR" sz="2400" dirty="0" err="1"/>
              <a:t>nazireus</a:t>
            </a:r>
            <a:r>
              <a:rPr lang="pt-BR" sz="2400" dirty="0"/>
              <a:t> por causa do voto </a:t>
            </a:r>
            <a:r>
              <a:rPr lang="pt-BR" sz="2400" dirty="0" err="1"/>
              <a:t>nazarita</a:t>
            </a:r>
            <a:r>
              <a:rPr lang="pt-BR" sz="2400" dirty="0"/>
              <a:t>;</a:t>
            </a:r>
          </a:p>
          <a:p>
            <a:pPr algn="just">
              <a:buNone/>
            </a:pPr>
            <a:r>
              <a:rPr lang="pt-BR" sz="2400" dirty="0"/>
              <a:t>Realizavam o ritual do </a:t>
            </a:r>
            <a:r>
              <a:rPr lang="pt-BR" sz="2400" dirty="0" smtClean="0"/>
              <a:t>batismo </a:t>
            </a:r>
            <a:r>
              <a:rPr lang="pt-BR" sz="2400" dirty="0"/>
              <a:t>nas águas aos iniciados;</a:t>
            </a:r>
          </a:p>
          <a:p>
            <a:pPr algn="just">
              <a:buNone/>
            </a:pPr>
            <a:r>
              <a:rPr lang="pt-BR" sz="2400" dirty="0"/>
              <a:t>Acreditavam que a </a:t>
            </a:r>
            <a:r>
              <a:rPr lang="pt-BR" sz="2400" dirty="0" smtClean="0"/>
              <a:t>natureza</a:t>
            </a:r>
            <a:r>
              <a:rPr lang="pt-BR" sz="2400" dirty="0"/>
              <a:t>, os seres humanos e todas as coisas vivas eram o verdadeiro Templo de Deus, pois Ele não habitava em lugares feitos pelas mãos dos homens, mas sim as coisas vivas e que as ofertas a Deus eram o partilhar da comida para com os famintos, sejam homens ou animais</a:t>
            </a:r>
            <a:r>
              <a:rPr lang="pt-BR" sz="2400" dirty="0" smtClean="0"/>
              <a:t>.</a:t>
            </a:r>
            <a:endParaRPr lang="pt-B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1414"/>
            <a:ext cx="8229600" cy="725470"/>
          </a:xfrm>
          <a:ln>
            <a:solidFill>
              <a:schemeClr val="accent1"/>
            </a:solidFill>
          </a:ln>
        </p:spPr>
        <p:txBody>
          <a:bodyPr>
            <a:normAutofit fontScale="90000"/>
          </a:bodyPr>
          <a:lstStyle/>
          <a:p>
            <a:r>
              <a:rPr lang="pt-BR" b="1" dirty="0"/>
              <a:t>ZELOTA OU </a:t>
            </a:r>
            <a:r>
              <a:rPr lang="pt-BR" b="1" dirty="0" smtClean="0"/>
              <a:t>ZELOTES </a:t>
            </a:r>
            <a:r>
              <a:rPr lang="pt-BR" sz="2200" b="1" dirty="0" err="1" smtClean="0"/>
              <a:t>Mt</a:t>
            </a:r>
            <a:r>
              <a:rPr lang="pt-BR" sz="2200" b="1" dirty="0" smtClean="0"/>
              <a:t> 10.4; Mc 3.18; </a:t>
            </a:r>
            <a:r>
              <a:rPr lang="pt-BR" dirty="0" smtClean="0"/>
              <a:t> </a:t>
            </a:r>
            <a:endParaRPr lang="pt-BR" dirty="0"/>
          </a:p>
        </p:txBody>
      </p:sp>
      <p:sp>
        <p:nvSpPr>
          <p:cNvPr id="3" name="Espaço Reservado para Conteúdo 2"/>
          <p:cNvSpPr>
            <a:spLocks noGrp="1"/>
          </p:cNvSpPr>
          <p:nvPr>
            <p:ph idx="1"/>
          </p:nvPr>
        </p:nvSpPr>
        <p:spPr>
          <a:xfrm>
            <a:off x="142844" y="857232"/>
            <a:ext cx="8858312" cy="5857916"/>
          </a:xfrm>
        </p:spPr>
        <p:txBody>
          <a:bodyPr>
            <a:normAutofit fontScale="92500"/>
          </a:bodyPr>
          <a:lstStyle/>
          <a:p>
            <a:pPr algn="just">
              <a:buNone/>
            </a:pPr>
            <a:r>
              <a:rPr lang="pt-BR" dirty="0"/>
              <a:t>S</a:t>
            </a:r>
            <a:r>
              <a:rPr lang="pt-BR" dirty="0" smtClean="0"/>
              <a:t>ignifica </a:t>
            </a:r>
            <a:r>
              <a:rPr lang="pt-BR" dirty="0"/>
              <a:t>literalmente alguém que zela pelo nome de Deus. </a:t>
            </a:r>
            <a:r>
              <a:rPr lang="pt-BR" dirty="0" smtClean="0"/>
              <a:t>Sua </a:t>
            </a:r>
            <a:r>
              <a:rPr lang="pt-BR" dirty="0"/>
              <a:t>origem prende-se ao movimento político judaico do século I que procurava incitar o povo da </a:t>
            </a:r>
            <a:r>
              <a:rPr lang="pt-BR" dirty="0" smtClean="0"/>
              <a:t>Judéia </a:t>
            </a:r>
            <a:r>
              <a:rPr lang="pt-BR" dirty="0"/>
              <a:t>a rebelar-se contra o Império Romano e expulsar os romanos pela força das armas, que conduziu à primeira guerra judaico-romana (66–70</a:t>
            </a:r>
            <a:r>
              <a:rPr lang="pt-BR" dirty="0" smtClean="0"/>
              <a:t>).</a:t>
            </a:r>
          </a:p>
          <a:p>
            <a:pPr algn="just">
              <a:buNone/>
            </a:pPr>
            <a:r>
              <a:rPr lang="pt-BR" dirty="0" smtClean="0"/>
              <a:t>Criado </a:t>
            </a:r>
            <a:r>
              <a:rPr lang="pt-BR" dirty="0"/>
              <a:t>por Judas, o </a:t>
            </a:r>
            <a:r>
              <a:rPr lang="pt-BR" dirty="0" err="1"/>
              <a:t>galileu</a:t>
            </a:r>
            <a:r>
              <a:rPr lang="pt-BR" dirty="0"/>
              <a:t>, que liderou uma revolta contra a dominação Romana no ano 6 d.C., rejeitando o pagamento de tributo pelos israelitas a um imperador pagão, sob a alegação de que tal ato era uma traição contra Deus, o verdadeiro rei de Israel.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1406" y="142852"/>
            <a:ext cx="9001156" cy="6572296"/>
          </a:xfrm>
        </p:spPr>
        <p:txBody>
          <a:bodyPr>
            <a:normAutofit fontScale="85000" lnSpcReduction="10000"/>
          </a:bodyPr>
          <a:lstStyle/>
          <a:p>
            <a:pPr algn="just">
              <a:buNone/>
            </a:pPr>
            <a:r>
              <a:rPr lang="pt-BR" dirty="0"/>
              <a:t>Após a destruição do Segundo Templo pelos romanos no ano 70, rebeldes </a:t>
            </a:r>
            <a:r>
              <a:rPr lang="pt-BR" dirty="0" err="1"/>
              <a:t>Zelotas</a:t>
            </a:r>
            <a:r>
              <a:rPr lang="pt-BR" dirty="0"/>
              <a:t> fugiram de Jerusalém para </a:t>
            </a:r>
            <a:r>
              <a:rPr lang="pt-BR" dirty="0" err="1"/>
              <a:t>Masada</a:t>
            </a:r>
            <a:r>
              <a:rPr lang="pt-BR" dirty="0" smtClean="0"/>
              <a:t>. Os </a:t>
            </a:r>
            <a:r>
              <a:rPr lang="pt-BR" dirty="0"/>
              <a:t>romanos então construíram uma enorme rampa pelo lado oeste do platô e destruíram a muralha</a:t>
            </a:r>
            <a:r>
              <a:rPr lang="pt-BR" dirty="0" smtClean="0"/>
              <a:t>. </a:t>
            </a:r>
            <a:r>
              <a:rPr lang="pt-BR" dirty="0"/>
              <a:t>De acordo com o historiador Flávio </a:t>
            </a:r>
            <a:r>
              <a:rPr lang="pt-BR" dirty="0" err="1"/>
              <a:t>Josefo</a:t>
            </a:r>
            <a:r>
              <a:rPr lang="pt-BR" dirty="0"/>
              <a:t>, os rebeldes cometeram suicídio em massa para não serem capturados</a:t>
            </a:r>
            <a:r>
              <a:rPr lang="pt-BR" dirty="0" smtClean="0"/>
              <a:t>.</a:t>
            </a:r>
            <a:r>
              <a:rPr lang="pt-BR" dirty="0"/>
              <a:t> </a:t>
            </a:r>
          </a:p>
          <a:p>
            <a:pPr algn="just">
              <a:buNone/>
            </a:pPr>
            <a:r>
              <a:rPr lang="pt-BR" dirty="0" smtClean="0"/>
              <a:t>Os </a:t>
            </a:r>
            <a:r>
              <a:rPr lang="pt-BR" dirty="0" err="1" smtClean="0"/>
              <a:t>zelotas</a:t>
            </a:r>
            <a:r>
              <a:rPr lang="pt-BR" dirty="0" smtClean="0"/>
              <a:t> </a:t>
            </a:r>
            <a:r>
              <a:rPr lang="pt-BR" dirty="0"/>
              <a:t>é referida por Flávio </a:t>
            </a:r>
            <a:r>
              <a:rPr lang="pt-BR" dirty="0" err="1"/>
              <a:t>Josefo</a:t>
            </a:r>
            <a:r>
              <a:rPr lang="pt-BR" dirty="0"/>
              <a:t> como vil, que a responsabiliza pela incitação da revolta que conduziu à destruição de Jerusalém e do Segundo Templo, referenciais para a cultura e religião judaicas.</a:t>
            </a:r>
          </a:p>
          <a:p>
            <a:pPr algn="just">
              <a:buNone/>
            </a:pPr>
            <a:r>
              <a:rPr lang="pt-BR" dirty="0" smtClean="0"/>
              <a:t>Um </a:t>
            </a:r>
            <a:r>
              <a:rPr lang="pt-BR" dirty="0"/>
              <a:t>dos apóstolos de Jesus Cristo é referido como "Simão, o Zelote" (</a:t>
            </a:r>
            <a:r>
              <a:rPr lang="pt-BR" dirty="0" err="1"/>
              <a:t>Lc</a:t>
            </a:r>
            <a:r>
              <a:rPr lang="pt-BR" dirty="0"/>
              <a:t> 6:15 e </a:t>
            </a:r>
            <a:r>
              <a:rPr lang="pt-BR" dirty="0" err="1"/>
              <a:t>At</a:t>
            </a:r>
            <a:r>
              <a:rPr lang="pt-BR" dirty="0"/>
              <a:t> 1:13), ou por causa de seu zeloso temperamento ou por causa de alguma anterior associação com o partido dos </a:t>
            </a:r>
            <a:r>
              <a:rPr lang="pt-BR" dirty="0" err="1"/>
              <a:t>Zelotas</a:t>
            </a:r>
            <a:r>
              <a:rPr lang="pt-BR" dirty="0"/>
              <a:t>. Paulo de Tarso, referindo a si mesmo, afirma que foi um zelote religioso (</a:t>
            </a:r>
            <a:r>
              <a:rPr lang="pt-BR" dirty="0" err="1"/>
              <a:t>At</a:t>
            </a:r>
            <a:r>
              <a:rPr lang="pt-BR" dirty="0"/>
              <a:t> 22:3; </a:t>
            </a:r>
            <a:r>
              <a:rPr lang="pt-BR" dirty="0" err="1"/>
              <a:t>Gl</a:t>
            </a:r>
            <a:r>
              <a:rPr lang="pt-BR" dirty="0"/>
              <a:t> 1:14), enquanto que os muitos membros da igreja de Jerusalém são descritos como "todos são zelosos da lei" (</a:t>
            </a:r>
            <a:r>
              <a:rPr lang="pt-BR" dirty="0" err="1"/>
              <a:t>At</a:t>
            </a:r>
            <a:r>
              <a:rPr lang="pt-BR" dirty="0"/>
              <a:t> 21:20).</a:t>
            </a:r>
          </a:p>
          <a:p>
            <a:pPr algn="just">
              <a:buNone/>
            </a:pPr>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1231</Words>
  <Application>Microsoft Office PowerPoint</Application>
  <PresentationFormat>Apresentação na tela (4:3)</PresentationFormat>
  <Paragraphs>60</Paragraphs>
  <Slides>11</Slides>
  <Notes>0</Notes>
  <HiddenSlides>0</HiddenSlides>
  <MMClips>0</MMClips>
  <ScaleCrop>false</ScaleCrop>
  <HeadingPairs>
    <vt:vector size="4" baseType="variant">
      <vt:variant>
        <vt:lpstr>Tema</vt:lpstr>
      </vt:variant>
      <vt:variant>
        <vt:i4>1</vt:i4>
      </vt:variant>
      <vt:variant>
        <vt:lpstr>Títulos de slides</vt:lpstr>
      </vt:variant>
      <vt:variant>
        <vt:i4>11</vt:i4>
      </vt:variant>
    </vt:vector>
  </HeadingPairs>
  <TitlesOfParts>
    <vt:vector size="12" baseType="lpstr">
      <vt:lpstr>Tema do Office</vt:lpstr>
      <vt:lpstr>CORRENTES  RELIGIOSAS?</vt:lpstr>
      <vt:lpstr>CORRENTES RELIGIOSAS?</vt:lpstr>
      <vt:lpstr>FARISEUS Mt 5.20;9.11; 23.2, 13-15</vt:lpstr>
      <vt:lpstr>SADUCEUS Mt 16.1; 22.23,34; At 4.1; 5.17; 23.6-8</vt:lpstr>
      <vt:lpstr>CARAÍTAS</vt:lpstr>
      <vt:lpstr>ESSÊNIOS</vt:lpstr>
      <vt:lpstr>Slide 7</vt:lpstr>
      <vt:lpstr>ZELOTA OU ZELOTES Mt 10.4; Mc 3.18;  </vt:lpstr>
      <vt:lpstr>Slide 9</vt:lpstr>
      <vt:lpstr>HERODIANOS Mt 22.16; Mc 3.6, 12.13</vt:lpstr>
      <vt:lpstr>NICOLAÍTAS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CORRENTES  RELIGIOSAS?</dc:title>
  <dc:creator>Pastor</dc:creator>
  <cp:lastModifiedBy>Pastor</cp:lastModifiedBy>
  <cp:revision>14</cp:revision>
  <dcterms:created xsi:type="dcterms:W3CDTF">2020-03-04T16:32:19Z</dcterms:created>
  <dcterms:modified xsi:type="dcterms:W3CDTF">2020-03-04T19:51:34Z</dcterms:modified>
</cp:coreProperties>
</file>